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316" r:id="rId5"/>
    <p:sldId id="292" r:id="rId6"/>
    <p:sldId id="263" r:id="rId7"/>
    <p:sldId id="330" r:id="rId8"/>
    <p:sldId id="308" r:id="rId9"/>
    <p:sldId id="350" r:id="rId10"/>
    <p:sldId id="301" r:id="rId11"/>
    <p:sldId id="302" r:id="rId12"/>
    <p:sldId id="305" r:id="rId13"/>
    <p:sldId id="295" r:id="rId14"/>
    <p:sldId id="363" r:id="rId15"/>
    <p:sldId id="364" r:id="rId16"/>
    <p:sldId id="334" r:id="rId17"/>
    <p:sldId id="304" r:id="rId18"/>
    <p:sldId id="309" r:id="rId19"/>
    <p:sldId id="352" r:id="rId20"/>
    <p:sldId id="312" r:id="rId21"/>
    <p:sldId id="310" r:id="rId22"/>
    <p:sldId id="317" r:id="rId23"/>
    <p:sldId id="311" r:id="rId24"/>
    <p:sldId id="313" r:id="rId25"/>
    <p:sldId id="314" r:id="rId26"/>
    <p:sldId id="353" r:id="rId27"/>
    <p:sldId id="307" r:id="rId28"/>
    <p:sldId id="357" r:id="rId29"/>
    <p:sldId id="358" r:id="rId30"/>
    <p:sldId id="359" r:id="rId31"/>
    <p:sldId id="365" r:id="rId32"/>
    <p:sldId id="361" r:id="rId33"/>
    <p:sldId id="328" r:id="rId34"/>
    <p:sldId id="355" r:id="rId35"/>
    <p:sldId id="356" r:id="rId36"/>
    <p:sldId id="288"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0"/>
            <p14:sldId id="317"/>
            <p14:sldId id="311"/>
            <p14:sldId id="313"/>
            <p14:sldId id="314"/>
            <p14:sldId id="353"/>
          </p14:sldIdLst>
        </p14:section>
        <p14:section name="Partner &amp; Investment" id="{672E55CA-E469-4686-8DD7-5928AEBA011A}">
          <p14:sldIdLst>
            <p14:sldId id="307"/>
            <p14:sldId id="357"/>
            <p14:sldId id="358"/>
            <p14:sldId id="359"/>
            <p14:sldId id="365"/>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0000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437227312"/>
        <c:axId val="-437226768"/>
      </c:barChart>
      <c:catAx>
        <c:axId val="-43722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437226768"/>
        <c:crosses val="autoZero"/>
        <c:auto val="1"/>
        <c:lblAlgn val="ctr"/>
        <c:lblOffset val="100"/>
        <c:noMultiLvlLbl val="0"/>
      </c:catAx>
      <c:valAx>
        <c:axId val="-43722676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437227312"/>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437231664"/>
        <c:axId val="-437229488"/>
      </c:barChart>
      <c:catAx>
        <c:axId val="-437231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437229488"/>
        <c:crosses val="autoZero"/>
        <c:auto val="1"/>
        <c:lblAlgn val="ctr"/>
        <c:lblOffset val="100"/>
        <c:noMultiLvlLbl val="0"/>
      </c:catAx>
      <c:valAx>
        <c:axId val="-43722948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437231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341782912"/>
        <c:axId val="-341784544"/>
      </c:lineChart>
      <c:catAx>
        <c:axId val="-341782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341784544"/>
        <c:crosses val="autoZero"/>
        <c:auto val="1"/>
        <c:lblAlgn val="ctr"/>
        <c:lblOffset val="100"/>
        <c:noMultiLvlLbl val="0"/>
      </c:catAx>
      <c:valAx>
        <c:axId val="-341784544"/>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341782912"/>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25</a:t>
            </a:fld>
            <a:endParaRPr lang="en-US" noProof="0" dirty="0"/>
          </a:p>
        </p:txBody>
      </p:sp>
    </p:spTree>
    <p:extLst>
      <p:ext uri="{BB962C8B-B14F-4D97-AF65-F5344CB8AC3E}">
        <p14:creationId xmlns:p14="http://schemas.microsoft.com/office/powerpoint/2010/main" val="155802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Our worst performing blue company might be below average on uptime but it shows the highest growth rate and only started in 2017 with room to catch up</a:t>
            </a:r>
          </a:p>
          <a:p>
            <a:endParaRPr lang="en-US" sz="1200" dirty="0" smtClean="0"/>
          </a:p>
          <a:p>
            <a:r>
              <a:rPr lang="en-US" sz="1200" dirty="0" smtClean="0"/>
              <a:t>If we go back to slide 28 and look at the 2 dimensions, many analysts might have just picked the red circles since they are in the top quadrant but because of the clustering, we actually managed to summarize a lot of good information into one chart to quickly differentiate why the blue clusters are superior.</a:t>
            </a:r>
          </a:p>
          <a:p>
            <a:endParaRPr lang="en-US" sz="1200" dirty="0" smtClean="0"/>
          </a:p>
          <a:p>
            <a:r>
              <a:rPr lang="en-US" sz="1200" dirty="0" smtClean="0"/>
              <a:t>This is something a bunch of if else filters cannot do. For example, a simple filter of the average uptime would lead us to not consider Apple Blossom.</a:t>
            </a:r>
          </a:p>
          <a:p>
            <a:endParaRPr lang="en-US" sz="1200" dirty="0" smtClean="0"/>
          </a:p>
          <a:p>
            <a:r>
              <a:rPr lang="en-US" sz="1200" dirty="0" smtClean="0"/>
              <a:t>Given enough time, all the companies can be reviewed individually but the data driven approach has helped us zoom in very quickly to these top 4 companies to save unnecessary effort.</a:t>
            </a:r>
            <a:endParaRPr lang="en-SG" sz="1200" dirty="0" smtClean="0"/>
          </a:p>
        </p:txBody>
      </p:sp>
      <p:sp>
        <p:nvSpPr>
          <p:cNvPr id="4" name="Slide Number Placeholder 3"/>
          <p:cNvSpPr>
            <a:spLocks noGrp="1"/>
          </p:cNvSpPr>
          <p:nvPr>
            <p:ph type="sldNum" sz="quarter" idx="5"/>
          </p:nvPr>
        </p:nvSpPr>
        <p:spPr/>
        <p:txBody>
          <a:bodyPr/>
          <a:lstStyle/>
          <a:p>
            <a:fld id="{B5F4110D-4E99-49C1-BF09-9D9E5818BB6B}" type="slidenum">
              <a:rPr lang="en-US" noProof="0" smtClean="0"/>
              <a:t>28</a:t>
            </a:fld>
            <a:endParaRPr lang="en-US" noProof="0" dirty="0"/>
          </a:p>
        </p:txBody>
      </p:sp>
    </p:spTree>
    <p:extLst>
      <p:ext uri="{BB962C8B-B14F-4D97-AF65-F5344CB8AC3E}">
        <p14:creationId xmlns:p14="http://schemas.microsoft.com/office/powerpoint/2010/main" val="239463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31</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13</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20</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23</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10</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xmlns=""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xmlns="" id="{36B319E3-1FA5-D137-FFC7-0F55511A3AF8}"/>
              </a:ext>
            </a:extLst>
          </p:cNvPr>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a:extLst>
              <a:ext uri="{FF2B5EF4-FFF2-40B4-BE49-F238E27FC236}">
                <a16:creationId xmlns:a16="http://schemas.microsoft.com/office/drawing/2014/main" xmlns=""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xmlns=""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xmlns=""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
        <p:nvSpPr>
          <p:cNvPr id="7" name="Rectangle 6"/>
          <p:cNvSpPr/>
          <p:nvPr/>
        </p:nvSpPr>
        <p:spPr>
          <a:xfrm>
            <a:off x="419100" y="2070022"/>
            <a:ext cx="3805091" cy="1890508"/>
          </a:xfrm>
          <a:prstGeom prst="rect">
            <a:avLst/>
          </a:prstGeom>
          <a:noFill/>
          <a:ln w="762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0597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06146 -3.33333E-6 L 0.31146 -3.33333E-6 " pathEditMode="relative" rAng="0" ptsTypes="AA">
                                      <p:cBhvr>
                                        <p:cTn id="10" dur="500" fill="hold"/>
                                        <p:tgtEl>
                                          <p:spTgt spid="7"/>
                                        </p:tgtEl>
                                        <p:attrNameLst>
                                          <p:attrName>ppt_x</p:attrName>
                                          <p:attrName>ppt_y</p:attrName>
                                        </p:attrNameLst>
                                      </p:cBhvr>
                                      <p:rCtr x="1250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37032 -3.33333E-6 L 0.62032 -3.33333E-6 " pathEditMode="relative" rAng="0" ptsTypes="AA">
                                      <p:cBhvr>
                                        <p:cTn id="14" dur="500" fill="hold"/>
                                        <p:tgtEl>
                                          <p:spTgt spid="7"/>
                                        </p:tgtEl>
                                        <p:attrNameLst>
                                          <p:attrName>ppt_x</p:attrName>
                                          <p:attrName>ppt_y</p:attrName>
                                        </p:attrNameLst>
                                      </p:cBhvr>
                                      <p:rCtr x="12500"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4.58333E-6 0.07547 L -4.58333E-6 0.32547 " pathEditMode="relative" rAng="0" ptsTypes="AA">
                                      <p:cBhvr>
                                        <p:cTn id="18" dur="500" fill="hold"/>
                                        <p:tgtEl>
                                          <p:spTgt spid="7"/>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4" nodeType="clickEffect">
                                  <p:stCondLst>
                                    <p:cond delay="0"/>
                                  </p:stCondLst>
                                  <p:childTnLst>
                                    <p:animMotion origin="layout" path="M 0.05977 0.32292 L 0.30977 0.32292 " pathEditMode="relative" rAng="0" ptsTypes="AA">
                                      <p:cBhvr>
                                        <p:cTn id="22" dur="500" fill="hold"/>
                                        <p:tgtEl>
                                          <p:spTgt spid="7"/>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5" nodeType="clickEffect">
                                  <p:stCondLst>
                                    <p:cond delay="0"/>
                                  </p:stCondLst>
                                  <p:childTnLst>
                                    <p:animMotion origin="layout" path="M 0.37045 0.32454 L 0.62045 0.32454 " pathEditMode="relative" rAng="0" ptsTypes="AA">
                                      <p:cBhvr>
                                        <p:cTn id="26" dur="500" fill="hold"/>
                                        <p:tgtEl>
                                          <p:spTgt spid="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14</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xmlns=""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xmlns=""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xmlns=""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xmlns=""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graphicFrame>
        <p:nvGraphicFramePr>
          <p:cNvPr id="5" name="Table 6">
            <a:extLst>
              <a:ext uri="{FF2B5EF4-FFF2-40B4-BE49-F238E27FC236}">
                <a16:creationId xmlns:a16="http://schemas.microsoft.com/office/drawing/2014/main" xmlns="" id="{F15E805F-CB84-35CE-1439-DB1400DD8D8E}"/>
              </a:ext>
            </a:extLst>
          </p:cNvPr>
          <p:cNvGraphicFramePr>
            <a:graphicFrameLocks noGrp="1"/>
          </p:cNvGraphicFramePr>
          <p:nvPr>
            <p:extLst>
              <p:ext uri="{D42A27DB-BD31-4B8C-83A1-F6EECF244321}">
                <p14:modId xmlns:p14="http://schemas.microsoft.com/office/powerpoint/2010/main" val="2203244036"/>
              </p:ext>
            </p:extLst>
          </p:nvPr>
        </p:nvGraphicFramePr>
        <p:xfrm>
          <a:off x="754380" y="2260756"/>
          <a:ext cx="10599420" cy="3601501"/>
        </p:xfrm>
        <a:graphic>
          <a:graphicData uri="http://schemas.openxmlformats.org/drawingml/2006/table">
            <a:tbl>
              <a:tblPr firstRow="1" bandRow="1">
                <a:tableStyleId>{BC89EF96-8CEA-46FF-86C4-4CE0E7609802}</a:tableStyleId>
              </a:tblPr>
              <a:tblGrid>
                <a:gridCol w="1695329">
                  <a:extLst>
                    <a:ext uri="{9D8B030D-6E8A-4147-A177-3AD203B41FA5}">
                      <a16:colId xmlns:a16="http://schemas.microsoft.com/office/drawing/2014/main" xmlns="" val="742773895"/>
                    </a:ext>
                  </a:extLst>
                </a:gridCol>
                <a:gridCol w="4079218">
                  <a:extLst>
                    <a:ext uri="{9D8B030D-6E8A-4147-A177-3AD203B41FA5}">
                      <a16:colId xmlns:a16="http://schemas.microsoft.com/office/drawing/2014/main" xmlns="" val="3474374449"/>
                    </a:ext>
                  </a:extLst>
                </a:gridCol>
                <a:gridCol w="4824873">
                  <a:extLst>
                    <a:ext uri="{9D8B030D-6E8A-4147-A177-3AD203B41FA5}">
                      <a16:colId xmlns:a16="http://schemas.microsoft.com/office/drawing/2014/main" xmlns="" val="2798267686"/>
                    </a:ext>
                  </a:extLst>
                </a:gridCol>
              </a:tblGrid>
              <a:tr h="577200">
                <a:tc rowSpan="2">
                  <a:txBody>
                    <a:bodyPr/>
                    <a:lstStyle/>
                    <a:p>
                      <a:pPr algn="ctr"/>
                      <a:r>
                        <a:rPr lang="en-SG" sz="2000" b="1" dirty="0">
                          <a:solidFill>
                            <a:srgbClr val="000000"/>
                          </a:solidFill>
                        </a:rPr>
                        <a:t>Output</a:t>
                      </a:r>
                    </a:p>
                  </a:txBody>
                  <a:tcPr anchor="ctr"/>
                </a:tc>
                <a:tc>
                  <a:txBody>
                    <a:bodyPr/>
                    <a:lstStyle/>
                    <a:p>
                      <a:pPr algn="l"/>
                      <a:r>
                        <a:rPr lang="en-US" sz="2000" b="0" dirty="0">
                          <a:solidFill>
                            <a:srgbClr val="000000"/>
                          </a:solidFill>
                        </a:rPr>
                        <a:t>Uptime</a:t>
                      </a:r>
                      <a:endParaRPr lang="en-SG" sz="2000" b="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Net Generation / Total Capacity ⬆</a:t>
                      </a:r>
                    </a:p>
                  </a:txBody>
                  <a:tcPr anchor="ctr"/>
                </a:tc>
                <a:extLst>
                  <a:ext uri="{0D108BD9-81ED-4DB2-BD59-A6C34878D82A}">
                    <a16:rowId xmlns:a16="http://schemas.microsoft.com/office/drawing/2014/main" xmlns="" val="2158440082"/>
                  </a:ext>
                </a:extLst>
              </a:tr>
              <a:tr h="577200">
                <a:tc vMerge="1">
                  <a:txBody>
                    <a:bodyPr/>
                    <a:lstStyle/>
                    <a:p>
                      <a:pPr algn="ctr"/>
                      <a:endParaRPr lang="en-SG" sz="2000" b="0" dirty="0"/>
                    </a:p>
                  </a:txBody>
                  <a:tcPr anchor="ctr"/>
                </a:tc>
                <a:tc>
                  <a:txBody>
                    <a:bodyPr/>
                    <a:lstStyle/>
                    <a:p>
                      <a:pPr algn="l"/>
                      <a:r>
                        <a:rPr lang="en-SG" sz="2000" b="0" dirty="0">
                          <a:solidFill>
                            <a:srgbClr val="000000"/>
                          </a:solidFill>
                        </a:rPr>
                        <a:t>Uptime Growth Rate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Uptime CAGR ⬆</a:t>
                      </a:r>
                    </a:p>
                  </a:txBody>
                  <a:tcPr anchor="ctr"/>
                </a:tc>
                <a:extLst>
                  <a:ext uri="{0D108BD9-81ED-4DB2-BD59-A6C34878D82A}">
                    <a16:rowId xmlns:a16="http://schemas.microsoft.com/office/drawing/2014/main" xmlns="" val="10001"/>
                  </a:ext>
                </a:extLst>
              </a:tr>
              <a:tr h="577200">
                <a:tc rowSpan="2">
                  <a:txBody>
                    <a:bodyPr/>
                    <a:lstStyle/>
                    <a:p>
                      <a:pPr algn="ctr"/>
                      <a:r>
                        <a:rPr lang="en-SG" sz="2000" b="1" dirty="0">
                          <a:solidFill>
                            <a:srgbClr val="000000"/>
                          </a:solidFill>
                        </a:rPr>
                        <a:t>Efficiency</a:t>
                      </a:r>
                    </a:p>
                  </a:txBody>
                  <a:tcPr anchor="ctr"/>
                </a:tc>
                <a:tc>
                  <a:txBody>
                    <a:bodyPr/>
                    <a:lstStyle/>
                    <a:p>
                      <a:pPr algn="l"/>
                      <a:r>
                        <a:rPr lang="en-US" sz="2000" dirty="0">
                          <a:solidFill>
                            <a:srgbClr val="000000"/>
                          </a:solidFill>
                        </a:rPr>
                        <a:t>Fuel Consumption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Total Consumption / Net Generation ⬇</a:t>
                      </a:r>
                    </a:p>
                  </a:txBody>
                  <a:tcPr anchor="ctr"/>
                </a:tc>
                <a:extLst>
                  <a:ext uri="{0D108BD9-81ED-4DB2-BD59-A6C34878D82A}">
                    <a16:rowId xmlns:a16="http://schemas.microsoft.com/office/drawing/2014/main" xmlns="" val="1838396140"/>
                  </a:ext>
                </a:extLst>
              </a:tr>
              <a:tr h="577200">
                <a:tc vMerge="1">
                  <a:txBody>
                    <a:bodyPr/>
                    <a:lstStyle/>
                    <a:p>
                      <a:pPr algn="ctr"/>
                      <a:endParaRPr lang="en-SG" sz="2000" dirty="0"/>
                    </a:p>
                  </a:txBody>
                  <a:tcPr anchor="ctr"/>
                </a:tc>
                <a:tc>
                  <a:txBody>
                    <a:bodyPr/>
                    <a:lstStyle/>
                    <a:p>
                      <a:pPr algn="l"/>
                      <a:r>
                        <a:rPr lang="en-US" sz="2000" dirty="0">
                          <a:solidFill>
                            <a:srgbClr val="000000"/>
                          </a:solidFill>
                        </a:rPr>
                        <a:t>Fuel Consumption% Growth Rate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Fuel </a:t>
                      </a:r>
                      <a:r>
                        <a:rPr lang="en-US" sz="2000" dirty="0" smtClean="0">
                          <a:solidFill>
                            <a:srgbClr val="000000"/>
                          </a:solidFill>
                        </a:rPr>
                        <a:t>Consumption % </a:t>
                      </a:r>
                      <a:r>
                        <a:rPr lang="en-US" sz="2000" dirty="0">
                          <a:solidFill>
                            <a:srgbClr val="000000"/>
                          </a:solidFill>
                        </a:rPr>
                        <a:t>CAGR ⬇</a:t>
                      </a:r>
                    </a:p>
                  </a:txBody>
                  <a:tcPr anchor="ctr"/>
                </a:tc>
                <a:extLst>
                  <a:ext uri="{0D108BD9-81ED-4DB2-BD59-A6C34878D82A}">
                    <a16:rowId xmlns:a16="http://schemas.microsoft.com/office/drawing/2014/main" xmlns="" val="563150961"/>
                  </a:ext>
                </a:extLst>
              </a:tr>
              <a:tr h="1292701">
                <a:tc>
                  <a:txBody>
                    <a:bodyPr/>
                    <a:lstStyle/>
                    <a:p>
                      <a:pPr algn="ctr"/>
                      <a:r>
                        <a:rPr lang="en-SG" sz="2000" b="1" dirty="0" smtClean="0">
                          <a:solidFill>
                            <a:srgbClr val="000000"/>
                          </a:solidFill>
                        </a:rPr>
                        <a:t>Turbine features</a:t>
                      </a:r>
                      <a:endParaRPr lang="en-SG" sz="2000" b="1" dirty="0">
                        <a:solidFill>
                          <a:srgbClr val="000000"/>
                        </a:solidFill>
                      </a:endParaRPr>
                    </a:p>
                  </a:txBody>
                  <a:tcPr anchor="ctr"/>
                </a:tc>
                <a:tc>
                  <a:txBody>
                    <a:bodyPr/>
                    <a:lstStyle/>
                    <a:p>
                      <a:pPr algn="l"/>
                      <a:r>
                        <a:rPr lang="en-SG" sz="2000" dirty="0" smtClean="0">
                          <a:solidFill>
                            <a:srgbClr val="000000"/>
                          </a:solidFill>
                        </a:rPr>
                        <a:t>Average turbine performance</a:t>
                      </a:r>
                      <a:endParaRPr lang="en-SG" sz="2000" dirty="0">
                        <a:solidFill>
                          <a:srgbClr val="000000"/>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Net generation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Fuel consumption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Capacity per</a:t>
                      </a:r>
                      <a:r>
                        <a:rPr lang="en-US" sz="2000" baseline="0" dirty="0" smtClean="0">
                          <a:solidFill>
                            <a:srgbClr val="000000"/>
                          </a:solidFill>
                        </a:rPr>
                        <a:t> turbine</a:t>
                      </a:r>
                      <a:endParaRPr lang="en-US" sz="2000" dirty="0">
                        <a:solidFill>
                          <a:srgbClr val="000000"/>
                        </a:solidFill>
                      </a:endParaRPr>
                    </a:p>
                  </a:txBody>
                  <a:tcPr anchor="ctr"/>
                </a:tc>
              </a:tr>
            </a:tbl>
          </a:graphicData>
        </a:graphic>
      </p:graphicFrame>
    </p:spTree>
    <p:extLst>
      <p:ext uri="{BB962C8B-B14F-4D97-AF65-F5344CB8AC3E}">
        <p14:creationId xmlns:p14="http://schemas.microsoft.com/office/powerpoint/2010/main" val="2411682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xmlns="" id="{FE618C28-C1C1-3628-BBC8-E6369A279B0E}"/>
              </a:ext>
            </a:extLst>
          </p:cNvPr>
          <p:cNvPicPr>
            <a:picLocks noChangeAspect="1"/>
          </p:cNvPicPr>
          <p:nvPr/>
        </p:nvPicPr>
        <p:blipFill>
          <a:blip r:embed="rId2"/>
          <a:stretch>
            <a:fillRect/>
          </a:stretch>
        </p:blipFill>
        <p:spPr>
          <a:xfrm>
            <a:off x="754045" y="1851240"/>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xmlns=""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xmlns="" id="{022A149A-1666-61C4-2416-8B82FA309901}"/>
              </a:ext>
            </a:extLst>
          </p:cNvPr>
          <p:cNvSpPr txBox="1">
            <a:spLocks/>
          </p:cNvSpPr>
          <p:nvPr/>
        </p:nvSpPr>
        <p:spPr>
          <a:xfrm>
            <a:off x="419100"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
        <p:nvSpPr>
          <p:cNvPr id="5" name="Donut 4"/>
          <p:cNvSpPr/>
          <p:nvPr/>
        </p:nvSpPr>
        <p:spPr>
          <a:xfrm>
            <a:off x="3403600" y="2952750"/>
            <a:ext cx="1758950" cy="307340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Donut 7"/>
          <p:cNvSpPr/>
          <p:nvPr/>
        </p:nvSpPr>
        <p:spPr>
          <a:xfrm>
            <a:off x="9486900" y="1851240"/>
            <a:ext cx="1035050" cy="192066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246368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a16="http://schemas.microsoft.com/office/drawing/2014/main" xmlns=""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a16="http://schemas.microsoft.com/office/drawing/2014/main" xmlns="" id="{6A23AE3E-0632-11C6-16C9-1E0FF227ADF0}"/>
              </a:ext>
            </a:extLst>
          </p:cNvPr>
          <p:cNvSpPr txBox="1"/>
          <p:nvPr/>
        </p:nvSpPr>
        <p:spPr>
          <a:xfrm>
            <a:off x="8173844" y="2721455"/>
            <a:ext cx="3668505" cy="369332"/>
          </a:xfrm>
          <a:prstGeom prst="rect">
            <a:avLst/>
          </a:prstGeom>
          <a:noFill/>
        </p:spPr>
        <p:txBody>
          <a:bodyPr wrap="none" rtlCol="0">
            <a:spAutoFit/>
          </a:bodyPr>
          <a:lstStyle/>
          <a:p>
            <a:r>
              <a:rPr lang="en-SG" dirty="0">
                <a:solidFill>
                  <a:srgbClr val="000000"/>
                </a:solidFill>
              </a:rPr>
              <a:t>Average Fuel </a:t>
            </a:r>
            <a:r>
              <a:rPr lang="en-SG" dirty="0" smtClean="0">
                <a:solidFill>
                  <a:srgbClr val="000000"/>
                </a:solidFill>
              </a:rPr>
              <a:t>Consumption % </a:t>
            </a:r>
            <a:r>
              <a:rPr lang="en-SG" dirty="0">
                <a:solidFill>
                  <a:srgbClr val="000000"/>
                </a:solidFill>
              </a:rPr>
              <a:t>CAGR</a:t>
            </a:r>
          </a:p>
        </p:txBody>
      </p:sp>
      <p:sp>
        <p:nvSpPr>
          <p:cNvPr id="11" name="TextBox 10">
            <a:extLst>
              <a:ext uri="{FF2B5EF4-FFF2-40B4-BE49-F238E27FC236}">
                <a16:creationId xmlns:a16="http://schemas.microsoft.com/office/drawing/2014/main" xmlns="" id="{C3E8E8E8-C9C4-A77B-074F-DFCC9444EF01}"/>
              </a:ext>
            </a:extLst>
          </p:cNvPr>
          <p:cNvSpPr txBox="1"/>
          <p:nvPr/>
        </p:nvSpPr>
        <p:spPr>
          <a:xfrm>
            <a:off x="8173844" y="4111344"/>
            <a:ext cx="3373552" cy="369332"/>
          </a:xfrm>
          <a:prstGeom prst="rect">
            <a:avLst/>
          </a:prstGeom>
          <a:noFill/>
        </p:spPr>
        <p:txBody>
          <a:bodyPr wrap="none" rtlCol="0">
            <a:spAutoFit/>
          </a:bodyPr>
          <a:lstStyle/>
          <a:p>
            <a:r>
              <a:rPr lang="en-SG" dirty="0">
                <a:solidFill>
                  <a:srgbClr val="000000"/>
                </a:solidFill>
              </a:rPr>
              <a:t>Average Net </a:t>
            </a:r>
            <a:r>
              <a:rPr lang="en-SG" dirty="0" smtClean="0">
                <a:solidFill>
                  <a:srgbClr val="000000"/>
                </a:solidFill>
              </a:rPr>
              <a:t>Generation % </a:t>
            </a:r>
            <a:r>
              <a:rPr lang="en-SG" dirty="0">
                <a:solidFill>
                  <a:srgbClr val="000000"/>
                </a:solidFill>
              </a:rPr>
              <a:t>CAGR</a:t>
            </a:r>
          </a:p>
        </p:txBody>
      </p:sp>
      <p:sp>
        <p:nvSpPr>
          <p:cNvPr id="12" name="TextBox 11">
            <a:extLst>
              <a:ext uri="{FF2B5EF4-FFF2-40B4-BE49-F238E27FC236}">
                <a16:creationId xmlns:a16="http://schemas.microsoft.com/office/drawing/2014/main" xmlns="" id="{8D457DF1-23DA-9573-961C-D1C23EE23ABD}"/>
              </a:ext>
            </a:extLst>
          </p:cNvPr>
          <p:cNvSpPr txBox="1"/>
          <p:nvPr/>
        </p:nvSpPr>
        <p:spPr>
          <a:xfrm>
            <a:off x="8173844" y="5524093"/>
            <a:ext cx="2648995" cy="369332"/>
          </a:xfrm>
          <a:prstGeom prst="rect">
            <a:avLst/>
          </a:prstGeom>
          <a:noFill/>
        </p:spPr>
        <p:txBody>
          <a:bodyPr wrap="none" rtlCol="0">
            <a:spAutoFit/>
          </a:bodyPr>
          <a:lstStyle/>
          <a:p>
            <a:r>
              <a:rPr lang="en-SG" dirty="0">
                <a:solidFill>
                  <a:srgbClr val="000000"/>
                </a:solidFill>
              </a:rPr>
              <a:t>Average Uptime </a:t>
            </a:r>
            <a:r>
              <a:rPr lang="en-SG" dirty="0" smtClean="0">
                <a:solidFill>
                  <a:srgbClr val="000000"/>
                </a:solidFill>
              </a:rPr>
              <a:t>% CAGR</a:t>
            </a:r>
            <a:endParaRPr lang="en-SG" dirty="0">
              <a:solidFill>
                <a:srgbClr val="000000"/>
              </a:solidFill>
            </a:endParaRPr>
          </a:p>
        </p:txBody>
      </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xmlns=""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a:noFill/>
        </p:spPr>
        <p:txBody>
          <a:bodyPr>
            <a:normAutofit/>
          </a:bodyPr>
          <a:lstStyle/>
          <a:p>
            <a:r>
              <a:rPr lang="en-US" sz="2800" dirty="0" smtClean="0"/>
              <a:t>Using unsupervised learning on various metrics, 2 distinct clusters of plants were selected.</a:t>
            </a:r>
            <a:endParaRPr lang="en-SG" sz="2800" dirty="0"/>
          </a:p>
        </p:txBody>
      </p:sp>
      <p:sp>
        <p:nvSpPr>
          <p:cNvPr id="7" name="TextBox 6">
            <a:extLst>
              <a:ext uri="{FF2B5EF4-FFF2-40B4-BE49-F238E27FC236}">
                <a16:creationId xmlns:a16="http://schemas.microsoft.com/office/drawing/2014/main" xmlns=""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xmlns=""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xmlns=""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xmlns=""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xmlns=""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a16="http://schemas.microsoft.com/office/drawing/2014/main" xmlns=""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a16="http://schemas.microsoft.com/office/drawing/2014/main" xmlns=""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xmlns=""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a:noFill/>
        </p:spPr>
        <p:txBody>
          <a:bodyPr>
            <a:normAutofit/>
          </a:bodyPr>
          <a:lstStyle/>
          <a:p>
            <a:r>
              <a:rPr lang="en-SG" sz="2800" dirty="0"/>
              <a:t>Operators show a </a:t>
            </a:r>
            <a:r>
              <a:rPr lang="en-SG" sz="2800" dirty="0" smtClean="0"/>
              <a:t>clear </a:t>
            </a:r>
            <a:r>
              <a:rPr lang="en-SG" sz="2800" dirty="0"/>
              <a:t>segregation based on their uptime performance.</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xmlns=""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a:t>
            </a:r>
            <a:r>
              <a:rPr lang="en-SG" sz="2800" dirty="0" smtClean="0"/>
              <a:t>turbines.</a:t>
            </a:r>
            <a:endParaRPr lang="en-SG" sz="2800" dirty="0"/>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xmlns=""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xmlns=""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xmlns=""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xmlns=""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xmlns=""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xmlns=""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25</a:t>
            </a:fld>
            <a:endParaRPr lang="en-US" dirty="0"/>
          </a:p>
        </p:txBody>
      </p:sp>
      <p:sp>
        <p:nvSpPr>
          <p:cNvPr id="25" name="Title 2"/>
          <p:cNvSpPr txBox="1">
            <a:spLocks/>
          </p:cNvSpPr>
          <p:nvPr/>
        </p:nvSpPr>
        <p:spPr>
          <a:xfrm>
            <a:off x="419100" y="365125"/>
            <a:ext cx="11353800" cy="1187811"/>
          </a:xfrm>
          <a:prstGeom prst="rect">
            <a:avLst/>
          </a:prstGeom>
          <a:noFill/>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smtClean="0"/>
              <a:t>Based on past </a:t>
            </a:r>
            <a:r>
              <a:rPr lang="en-US" sz="2800" dirty="0"/>
              <a:t>M&amp;A activities, </a:t>
            </a:r>
            <a:r>
              <a:rPr lang="en-US" sz="2800" dirty="0" smtClean="0"/>
              <a:t>deals </a:t>
            </a:r>
            <a:r>
              <a:rPr lang="en-US" sz="2800" dirty="0"/>
              <a:t>ranged from </a:t>
            </a:r>
            <a:r>
              <a:rPr lang="en-US" sz="2800" dirty="0" smtClean="0"/>
              <a:t>US$250m to US$1.5b </a:t>
            </a:r>
            <a:r>
              <a:rPr lang="en-US" sz="2800" dirty="0"/>
              <a:t>for wind farm capacity of </a:t>
            </a:r>
            <a:r>
              <a:rPr lang="en-US" sz="2800" dirty="0" smtClean="0"/>
              <a:t>300-600 MW.</a:t>
            </a:r>
            <a:endParaRPr lang="en-SG" sz="2800" dirty="0"/>
          </a:p>
        </p:txBody>
      </p:sp>
    </p:spTree>
    <p:extLst>
      <p:ext uri="{BB962C8B-B14F-4D97-AF65-F5344CB8AC3E}">
        <p14:creationId xmlns:p14="http://schemas.microsoft.com/office/powerpoint/2010/main" val="3209005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26</a:t>
            </a:fld>
            <a:endParaRPr lang="en-US" noProof="0" dirty="0"/>
          </a:p>
        </p:txBody>
      </p:sp>
      <p:sp>
        <p:nvSpPr>
          <p:cNvPr id="3" name="Title 2"/>
          <p:cNvSpPr>
            <a:spLocks noGrp="1"/>
          </p:cNvSpPr>
          <p:nvPr>
            <p:ph type="title"/>
          </p:nvPr>
        </p:nvSpPr>
        <p:spPr>
          <a:noFill/>
        </p:spPr>
        <p:txBody>
          <a:bodyPr>
            <a:normAutofit/>
          </a:bodyPr>
          <a:lstStyle/>
          <a:p>
            <a:r>
              <a:rPr lang="en-SG" sz="2800" dirty="0" smtClean="0"/>
              <a:t>The following criteria are used to evaluate potential operators for acquisition.</a:t>
            </a:r>
            <a:endParaRPr lang="en-SG" sz="2800" dirty="0"/>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t>
            </a:r>
            <a:r>
              <a:rPr lang="en-SG" dirty="0" smtClean="0"/>
              <a:t>annual fuel </a:t>
            </a:r>
            <a:r>
              <a:rPr lang="en-SG" dirty="0"/>
              <a:t>consumption rate across plants</a:t>
            </a:r>
          </a:p>
        </p:txBody>
      </p:sp>
    </p:spTree>
    <p:extLst>
      <p:ext uri="{BB962C8B-B14F-4D97-AF65-F5344CB8AC3E}">
        <p14:creationId xmlns:p14="http://schemas.microsoft.com/office/powerpoint/2010/main" val="2198226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a:t>
            </a:r>
            <a:r>
              <a:rPr lang="en-SG" sz="2800" dirty="0" smtClean="0"/>
              <a:t>fuel consumption 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xmlns=""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xmlns=""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xmlns=""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a:t>
            </a:r>
            <a:r>
              <a:rPr lang="en-SG" dirty="0" smtClean="0"/>
              <a:t>fuel consumption </a:t>
            </a:r>
            <a:r>
              <a:rPr lang="en-SG" dirty="0"/>
              <a:t>rate across plants</a:t>
            </a:r>
          </a:p>
        </p:txBody>
      </p:sp>
    </p:spTree>
    <p:extLst>
      <p:ext uri="{BB962C8B-B14F-4D97-AF65-F5344CB8AC3E}">
        <p14:creationId xmlns:p14="http://schemas.microsoft.com/office/powerpoint/2010/main" val="2400078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a:noFill/>
        </p:spPr>
        <p:txBody>
          <a:bodyPr>
            <a:normAutofit/>
          </a:bodyPr>
          <a:lstStyle/>
          <a:p>
            <a:r>
              <a:rPr lang="en-SG" sz="2800" dirty="0" smtClean="0"/>
              <a:t>Top operators for acquisition </a:t>
            </a:r>
            <a:r>
              <a:rPr lang="en-SG" sz="2800" dirty="0"/>
              <a:t>include FPL Energy Weatherford, </a:t>
            </a:r>
            <a:r>
              <a:rPr lang="en-US" sz="2800" dirty="0"/>
              <a:t>Trinity </a:t>
            </a:r>
            <a:r>
              <a:rPr lang="en-US" sz="2800" dirty="0" smtClean="0"/>
              <a:t>Hills Wind Farm, </a:t>
            </a:r>
            <a:r>
              <a:rPr lang="en-GB" sz="2800" dirty="0" err="1"/>
              <a:t>Pantex</a:t>
            </a:r>
            <a:r>
              <a:rPr lang="en-GB" sz="2800" dirty="0"/>
              <a:t> and Apple Blossom </a:t>
            </a:r>
            <a:r>
              <a:rPr lang="en-GB" sz="2800" dirty="0" smtClean="0"/>
              <a:t>Wind.</a:t>
            </a:r>
            <a:endParaRPr lang="en-SG" sz="2800" dirty="0"/>
          </a:p>
        </p:txBody>
      </p:sp>
      <p:graphicFrame>
        <p:nvGraphicFramePr>
          <p:cNvPr id="7" name="Table 5">
            <a:extLst>
              <a:ext uri="{FF2B5EF4-FFF2-40B4-BE49-F238E27FC236}">
                <a16:creationId xmlns:a16="http://schemas.microsoft.com/office/drawing/2014/main" xmlns="" id="{B0C21888-2850-A6B6-B8BD-3135496BC854}"/>
              </a:ext>
            </a:extLst>
          </p:cNvPr>
          <p:cNvGraphicFramePr>
            <a:graphicFrameLocks noGrp="1"/>
          </p:cNvGraphicFramePr>
          <p:nvPr>
            <p:ph idx="1"/>
            <p:extLst>
              <p:ext uri="{D42A27DB-BD31-4B8C-83A1-F6EECF244321}">
                <p14:modId xmlns:p14="http://schemas.microsoft.com/office/powerpoint/2010/main" val="1254426386"/>
              </p:ext>
            </p:extLst>
          </p:nvPr>
        </p:nvGraphicFramePr>
        <p:xfrm>
          <a:off x="534787" y="1987607"/>
          <a:ext cx="7644325" cy="4014893"/>
        </p:xfrm>
        <a:graphic>
          <a:graphicData uri="http://schemas.openxmlformats.org/drawingml/2006/table">
            <a:tbl>
              <a:tblPr firstRow="1" bandRow="1">
                <a:tableStyleId>{073A0DAA-6AF3-43AB-8588-CEC1D06C72B9}</a:tableStyleId>
              </a:tblPr>
              <a:tblGrid>
                <a:gridCol w="457716">
                  <a:extLst>
                    <a:ext uri="{9D8B030D-6E8A-4147-A177-3AD203B41FA5}">
                      <a16:colId xmlns:a16="http://schemas.microsoft.com/office/drawing/2014/main" xmlns="" val="2783099012"/>
                    </a:ext>
                  </a:extLst>
                </a:gridCol>
                <a:gridCol w="1904184">
                  <a:extLst>
                    <a:ext uri="{9D8B030D-6E8A-4147-A177-3AD203B41FA5}">
                      <a16:colId xmlns:a16="http://schemas.microsoft.com/office/drawing/2014/main" xmlns="" val="3449394239"/>
                    </a:ext>
                  </a:extLst>
                </a:gridCol>
                <a:gridCol w="800760">
                  <a:extLst>
                    <a:ext uri="{9D8B030D-6E8A-4147-A177-3AD203B41FA5}">
                      <a16:colId xmlns:a16="http://schemas.microsoft.com/office/drawing/2014/main" xmlns="" val="1667998720"/>
                    </a:ext>
                  </a:extLst>
                </a:gridCol>
                <a:gridCol w="1590459">
                  <a:extLst>
                    <a:ext uri="{9D8B030D-6E8A-4147-A177-3AD203B41FA5}">
                      <a16:colId xmlns:a16="http://schemas.microsoft.com/office/drawing/2014/main" xmlns="" val="20004"/>
                    </a:ext>
                  </a:extLst>
                </a:gridCol>
                <a:gridCol w="1068614">
                  <a:extLst>
                    <a:ext uri="{9D8B030D-6E8A-4147-A177-3AD203B41FA5}">
                      <a16:colId xmlns:a16="http://schemas.microsoft.com/office/drawing/2014/main" xmlns="" val="2040999581"/>
                    </a:ext>
                  </a:extLst>
                </a:gridCol>
                <a:gridCol w="911296">
                  <a:extLst>
                    <a:ext uri="{9D8B030D-6E8A-4147-A177-3AD203B41FA5}">
                      <a16:colId xmlns:a16="http://schemas.microsoft.com/office/drawing/2014/main" xmlns="" val="2532590820"/>
                    </a:ext>
                  </a:extLst>
                </a:gridCol>
                <a:gridCol w="911296">
                  <a:extLst>
                    <a:ext uri="{9D8B030D-6E8A-4147-A177-3AD203B41FA5}">
                      <a16:colId xmlns:a16="http://schemas.microsoft.com/office/drawing/2014/main" xmlns="" val="961815987"/>
                    </a:ext>
                  </a:extLst>
                </a:gridCol>
              </a:tblGrid>
              <a:tr h="820157">
                <a:tc>
                  <a:txBody>
                    <a:bodyPr/>
                    <a:lstStyle/>
                    <a:p>
                      <a:pPr algn="ctr"/>
                      <a:r>
                        <a:rPr lang="en-SG" sz="1200" dirty="0"/>
                        <a:t>Rank</a:t>
                      </a:r>
                      <a:endParaRPr lang="en-GB" sz="1200" dirty="0">
                        <a:solidFill>
                          <a:srgbClr val="000000"/>
                        </a:solidFill>
                      </a:endParaRPr>
                    </a:p>
                  </a:txBody>
                  <a:tcPr marL="0" marR="0" marT="0" marB="0" anchor="ctr"/>
                </a:tc>
                <a:tc>
                  <a:txBody>
                    <a:bodyPr/>
                    <a:lstStyle/>
                    <a:p>
                      <a:pPr algn="ctr"/>
                      <a:r>
                        <a:rPr lang="en-SG" sz="1200" dirty="0"/>
                        <a:t>Operator name</a:t>
                      </a:r>
                      <a:endParaRPr lang="en-GB" sz="1200" dirty="0">
                        <a:solidFill>
                          <a:srgbClr val="000000"/>
                        </a:solidFill>
                      </a:endParaRPr>
                    </a:p>
                  </a:txBody>
                  <a:tcPr marL="0" marR="0" marT="0" marB="0" anchor="ctr"/>
                </a:tc>
                <a:tc>
                  <a:txBody>
                    <a:bodyPr/>
                    <a:lstStyle/>
                    <a:p>
                      <a:pPr algn="ctr"/>
                      <a:r>
                        <a:rPr lang="en-SG" sz="1200" dirty="0"/>
                        <a:t>Total Farm Size </a:t>
                      </a:r>
                      <a:r>
                        <a:rPr lang="en-SG" sz="1200" b="0" dirty="0"/>
                        <a:t>(MW)</a:t>
                      </a:r>
                      <a:endParaRPr lang="en-GB" sz="1200" b="0" dirty="0">
                        <a:solidFill>
                          <a:srgbClr val="000000"/>
                        </a:solidFill>
                      </a:endParaRPr>
                    </a:p>
                  </a:txBody>
                  <a:tcPr marL="0" marR="0" marT="0" marB="0" anchor="ctr"/>
                </a:tc>
                <a:tc>
                  <a:txBody>
                    <a:bodyPr/>
                    <a:lstStyle/>
                    <a:p>
                      <a:pPr algn="ctr"/>
                      <a:r>
                        <a:rPr lang="en-GB" sz="1200" dirty="0">
                          <a:solidFill>
                            <a:schemeClr val="bg1"/>
                          </a:solidFill>
                        </a:rPr>
                        <a:t>Average Uptime</a:t>
                      </a:r>
                    </a:p>
                    <a:p>
                      <a:pPr algn="ctr"/>
                      <a:r>
                        <a:rPr lang="en-GB" sz="1200" b="0" dirty="0">
                          <a:solidFill>
                            <a:schemeClr val="bg1"/>
                          </a:solidFill>
                        </a:rPr>
                        <a:t>(MWh/MW)</a:t>
                      </a:r>
                    </a:p>
                    <a:p>
                      <a:pPr algn="ctr"/>
                      <a:r>
                        <a:rPr lang="en-GB" sz="1200" b="0" dirty="0">
                          <a:solidFill>
                            <a:schemeClr val="bg1"/>
                          </a:solidFill>
                        </a:rPr>
                        <a:t>Average: 2,711</a:t>
                      </a:r>
                    </a:p>
                  </a:txBody>
                  <a:tcPr marL="0" marR="0" marT="0" marB="0" anchor="ctr"/>
                </a:tc>
                <a:tc>
                  <a:txBody>
                    <a:bodyPr/>
                    <a:lstStyle/>
                    <a:p>
                      <a:pPr algn="ctr"/>
                      <a:r>
                        <a:rPr lang="en-GB" sz="1200" b="1" kern="1200" dirty="0">
                          <a:solidFill>
                            <a:schemeClr val="bg1"/>
                          </a:solidFill>
                          <a:latin typeface="+mn-lt"/>
                          <a:ea typeface="+mn-ea"/>
                          <a:cs typeface="+mn-cs"/>
                        </a:rPr>
                        <a:t>Average Uptime Rate</a:t>
                      </a:r>
                    </a:p>
                    <a:p>
                      <a:pPr algn="ctr"/>
                      <a:r>
                        <a:rPr lang="en-GB" sz="1200" b="0" kern="1200" dirty="0">
                          <a:solidFill>
                            <a:schemeClr val="bg1"/>
                          </a:solidFill>
                          <a:latin typeface="+mn-lt"/>
                          <a:ea typeface="+mn-ea"/>
                          <a:cs typeface="+mn-cs"/>
                        </a:rPr>
                        <a:t>Average: -2.06%</a:t>
                      </a:r>
                    </a:p>
                  </a:txBody>
                  <a:tcPr marL="0" marR="0" marT="0" marB="0" anchor="ctr"/>
                </a:tc>
                <a:tc>
                  <a:txBody>
                    <a:bodyPr/>
                    <a:lstStyle/>
                    <a:p>
                      <a:pPr algn="ctr"/>
                      <a:r>
                        <a:rPr lang="en-GB" sz="1200" b="1" kern="1200" dirty="0">
                          <a:solidFill>
                            <a:schemeClr val="bg1"/>
                          </a:solidFill>
                          <a:latin typeface="+mn-lt"/>
                          <a:ea typeface="+mn-ea"/>
                          <a:cs typeface="+mn-cs"/>
                        </a:rPr>
                        <a:t>Start Year</a:t>
                      </a:r>
                    </a:p>
                    <a:p>
                      <a:pPr algn="ctr"/>
                      <a:r>
                        <a:rPr lang="en-GB" sz="1200" b="0" kern="1200" dirty="0">
                          <a:solidFill>
                            <a:schemeClr val="bg1"/>
                          </a:solidFill>
                          <a:latin typeface="+mn-lt"/>
                          <a:ea typeface="+mn-ea"/>
                          <a:cs typeface="+mn-cs"/>
                        </a:rPr>
                        <a:t>Average: 2013</a:t>
                      </a:r>
                    </a:p>
                  </a:txBody>
                  <a:tcPr marL="0" marR="0" marT="0" marB="0" anchor="ctr"/>
                </a:tc>
                <a:tc>
                  <a:txBody>
                    <a:bodyPr/>
                    <a:lstStyle/>
                    <a:p>
                      <a:pPr algn="ctr"/>
                      <a:r>
                        <a:rPr lang="en-SG" sz="1200" dirty="0"/>
                        <a:t>Location</a:t>
                      </a:r>
                      <a:endParaRPr lang="en-GB" sz="1200" dirty="0">
                        <a:solidFill>
                          <a:srgbClr val="000000"/>
                        </a:solidFill>
                      </a:endParaRPr>
                    </a:p>
                  </a:txBody>
                  <a:tcPr marL="0" marR="0" marT="0" marB="0" anchor="ctr"/>
                </a:tc>
                <a:extLst>
                  <a:ext uri="{0D108BD9-81ED-4DB2-BD59-A6C34878D82A}">
                    <a16:rowId xmlns:a16="http://schemas.microsoft.com/office/drawing/2014/main" xmlns="" val="1790246478"/>
                  </a:ext>
                </a:extLst>
              </a:tr>
              <a:tr h="399342">
                <a:tc>
                  <a:txBody>
                    <a:bodyPr/>
                    <a:lstStyle/>
                    <a:p>
                      <a:pPr algn="ctr"/>
                      <a:r>
                        <a:rPr lang="en-SG" sz="1200" dirty="0">
                          <a:solidFill>
                            <a:srgbClr val="000000"/>
                          </a:solidFill>
                        </a:rPr>
                        <a:t>1</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FPL Energy Weatherford,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147</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4,235</a:t>
                      </a:r>
                    </a:p>
                  </a:txBody>
                  <a:tcPr marL="0" marR="0" marT="0" marB="0" anchor="ctr">
                    <a:solidFill>
                      <a:schemeClr val="tx1">
                        <a:lumMod val="20000"/>
                        <a:lumOff val="80000"/>
                      </a:schemeClr>
                    </a:solidFill>
                  </a:tcPr>
                </a:tc>
                <a:tc>
                  <a:txBody>
                    <a:bodyPr/>
                    <a:lstStyle/>
                    <a:p>
                      <a:pPr algn="ctr"/>
                      <a:r>
                        <a:rPr lang="en-GB" sz="1200" dirty="0">
                          <a:solidFill>
                            <a:srgbClr val="000000"/>
                          </a:solidFill>
                        </a:rPr>
                        <a:t>5.43%</a:t>
                      </a:r>
                    </a:p>
                  </a:txBody>
                  <a:tcPr marL="0" marR="0" marT="0" marB="0" anchor="ctr">
                    <a:solidFill>
                      <a:schemeClr val="tx1">
                        <a:lumMod val="20000"/>
                        <a:lumOff val="80000"/>
                      </a:schemeClr>
                    </a:solidFill>
                  </a:tcPr>
                </a:tc>
                <a:tc>
                  <a:txBody>
                    <a:bodyPr/>
                    <a:lstStyle/>
                    <a:p>
                      <a:pPr algn="ctr"/>
                      <a:r>
                        <a:rPr lang="en-GB" sz="1200" dirty="0">
                          <a:solidFill>
                            <a:srgbClr val="000000"/>
                          </a:solidFill>
                        </a:rPr>
                        <a:t>2005</a:t>
                      </a:r>
                    </a:p>
                  </a:txBody>
                  <a:tcPr marL="0" marR="0" marT="0" marB="0" anchor="ctr">
                    <a:solidFill>
                      <a:schemeClr val="tx1">
                        <a:lumMod val="20000"/>
                        <a:lumOff val="80000"/>
                      </a:schemeClr>
                    </a:solidFill>
                  </a:tcPr>
                </a:tc>
                <a:tc>
                  <a:txBody>
                    <a:bodyPr/>
                    <a:lstStyle/>
                    <a:p>
                      <a:pPr algn="ctr"/>
                      <a:r>
                        <a:rPr lang="en-SG" sz="1200" dirty="0">
                          <a:solidFill>
                            <a:srgbClr val="000000"/>
                          </a:solidFill>
                        </a:rPr>
                        <a:t>Oklahoma</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855993179"/>
                  </a:ext>
                </a:extLst>
              </a:tr>
              <a:tr h="399342">
                <a:tc>
                  <a:txBody>
                    <a:bodyPr/>
                    <a:lstStyle/>
                    <a:p>
                      <a:pPr algn="ctr"/>
                      <a:r>
                        <a:rPr lang="en-SG" sz="1200" dirty="0">
                          <a:solidFill>
                            <a:srgbClr val="000000"/>
                          </a:solidFill>
                        </a:rPr>
                        <a:t>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US" sz="1200" dirty="0">
                          <a:solidFill>
                            <a:srgbClr val="000000"/>
                          </a:solidFill>
                        </a:rPr>
                        <a:t>Trinity Hills Wind Farm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198</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4,062</a:t>
                      </a:r>
                    </a:p>
                  </a:txBody>
                  <a:tcPr marL="0" marR="0" marT="0" marB="0" anchor="ctr">
                    <a:solidFill>
                      <a:schemeClr val="tx1">
                        <a:lumMod val="20000"/>
                        <a:lumOff val="80000"/>
                      </a:schemeClr>
                    </a:solidFill>
                  </a:tcPr>
                </a:tc>
                <a:tc>
                  <a:txBody>
                    <a:bodyPr/>
                    <a:lstStyle/>
                    <a:p>
                      <a:pPr algn="ctr"/>
                      <a:r>
                        <a:rPr lang="en-GB" sz="1200" dirty="0">
                          <a:solidFill>
                            <a:srgbClr val="000000"/>
                          </a:solidFill>
                        </a:rPr>
                        <a:t>5.57%</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2011</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1681325312"/>
                  </a:ext>
                </a:extLst>
              </a:tr>
              <a:tr h="399342">
                <a:tc>
                  <a:txBody>
                    <a:bodyPr/>
                    <a:lstStyle/>
                    <a:p>
                      <a:pPr algn="ctr"/>
                      <a:r>
                        <a:rPr lang="en-SG" sz="1200" dirty="0">
                          <a:solidFill>
                            <a:srgbClr val="000000"/>
                          </a:solidFill>
                        </a:rPr>
                        <a:t>3</a:t>
                      </a:r>
                    </a:p>
                  </a:txBody>
                  <a:tcPr marL="0" marR="0" marT="0" marB="0" anchor="ctr">
                    <a:solidFill>
                      <a:schemeClr val="tx1">
                        <a:lumMod val="20000"/>
                        <a:lumOff val="80000"/>
                      </a:schemeClr>
                    </a:solidFill>
                  </a:tcPr>
                </a:tc>
                <a:tc>
                  <a:txBody>
                    <a:bodyPr/>
                    <a:lstStyle/>
                    <a:p>
                      <a:pPr algn="ctr"/>
                      <a:r>
                        <a:rPr lang="en-GB" sz="1200" dirty="0">
                          <a:solidFill>
                            <a:srgbClr val="000000"/>
                          </a:solidFill>
                        </a:rPr>
                        <a:t>Pantex (NNSA)</a:t>
                      </a:r>
                    </a:p>
                  </a:txBody>
                  <a:tcPr marL="0" marR="0" marT="0" marB="0" anchor="ctr">
                    <a:solidFill>
                      <a:schemeClr val="tx1">
                        <a:lumMod val="20000"/>
                        <a:lumOff val="80000"/>
                      </a:schemeClr>
                    </a:solidFill>
                  </a:tcPr>
                </a:tc>
                <a:tc>
                  <a:txBody>
                    <a:bodyPr/>
                    <a:lstStyle/>
                    <a:p>
                      <a:pPr algn="ctr"/>
                      <a:r>
                        <a:rPr lang="en-SG" sz="1200" dirty="0">
                          <a:solidFill>
                            <a:srgbClr val="000000"/>
                          </a:solidFill>
                        </a:rPr>
                        <a:t>12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3,773</a:t>
                      </a:r>
                    </a:p>
                  </a:txBody>
                  <a:tcPr marL="0" marR="0" marT="0" marB="0" anchor="ctr">
                    <a:solidFill>
                      <a:schemeClr val="tx1">
                        <a:lumMod val="20000"/>
                        <a:lumOff val="80000"/>
                      </a:schemeClr>
                    </a:solidFill>
                  </a:tcPr>
                </a:tc>
                <a:tc>
                  <a:txBody>
                    <a:bodyPr/>
                    <a:lstStyle/>
                    <a:p>
                      <a:pPr algn="ctr"/>
                      <a:r>
                        <a:rPr lang="en-GB" sz="1200" dirty="0">
                          <a:solidFill>
                            <a:srgbClr val="000000"/>
                          </a:solidFill>
                        </a:rPr>
                        <a:t>5.06%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2014</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560205386"/>
                  </a:ext>
                </a:extLst>
              </a:tr>
              <a:tr h="399342">
                <a:tc>
                  <a:txBody>
                    <a:bodyPr/>
                    <a:lstStyle/>
                    <a:p>
                      <a:pPr algn="ctr"/>
                      <a:r>
                        <a:rPr lang="en-SG" sz="1200" dirty="0">
                          <a:solidFill>
                            <a:srgbClr val="000000"/>
                          </a:solidFill>
                        </a:rPr>
                        <a:t>4</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Apple Blossom Wind, LLC</a:t>
                      </a:r>
                    </a:p>
                  </a:txBody>
                  <a:tcPr marL="0" marR="0" marT="0" marB="0" anchor="ctr">
                    <a:solidFill>
                      <a:schemeClr val="tx1">
                        <a:lumMod val="20000"/>
                        <a:lumOff val="80000"/>
                      </a:schemeClr>
                    </a:solidFill>
                  </a:tcPr>
                </a:tc>
                <a:tc>
                  <a:txBody>
                    <a:bodyPr/>
                    <a:lstStyle/>
                    <a:p>
                      <a:pPr algn="ctr"/>
                      <a:r>
                        <a:rPr lang="en-SG" sz="1200" dirty="0">
                          <a:solidFill>
                            <a:srgbClr val="000000"/>
                          </a:solidFill>
                        </a:rPr>
                        <a:t>100</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2,431</a:t>
                      </a:r>
                    </a:p>
                  </a:txBody>
                  <a:tcPr marL="0" marR="0" marT="0" marB="0" anchor="ctr">
                    <a:solidFill>
                      <a:schemeClr val="tx1">
                        <a:lumMod val="20000"/>
                        <a:lumOff val="80000"/>
                      </a:schemeClr>
                    </a:solidFill>
                  </a:tcPr>
                </a:tc>
                <a:tc>
                  <a:txBody>
                    <a:bodyPr/>
                    <a:lstStyle/>
                    <a:p>
                      <a:pPr algn="ctr"/>
                      <a:r>
                        <a:rPr lang="en-GB" sz="1200" dirty="0">
                          <a:solidFill>
                            <a:srgbClr val="000000"/>
                          </a:solidFill>
                        </a:rPr>
                        <a:t>9.46%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2017</a:t>
                      </a:r>
                    </a:p>
                  </a:txBody>
                  <a:tcPr marL="0" marR="0" marT="0" marB="0" anchor="ctr">
                    <a:solidFill>
                      <a:schemeClr val="tx1">
                        <a:lumMod val="20000"/>
                        <a:lumOff val="80000"/>
                      </a:schemeClr>
                    </a:solidFill>
                  </a:tcPr>
                </a:tc>
                <a:tc>
                  <a:txBody>
                    <a:bodyPr/>
                    <a:lstStyle/>
                    <a:p>
                      <a:pPr algn="ctr"/>
                      <a:r>
                        <a:rPr lang="en-SG" sz="1200" dirty="0">
                          <a:solidFill>
                            <a:srgbClr val="000000"/>
                          </a:solidFill>
                        </a:rPr>
                        <a:t>Michigan</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91617358"/>
                  </a:ext>
                </a:extLst>
              </a:tr>
              <a:tr h="399342">
                <a:tc>
                  <a:txBody>
                    <a:bodyPr/>
                    <a:lstStyle/>
                    <a:p>
                      <a:pPr algn="ctr"/>
                      <a:r>
                        <a:rPr lang="en-GB" sz="1200" dirty="0">
                          <a:solidFill>
                            <a:srgbClr val="000000"/>
                          </a:solidFill>
                        </a:rPr>
                        <a:t>5</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Hawkeye Power Partners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4,014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7.64%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1999</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Iowa</a:t>
                      </a:r>
                    </a:p>
                  </a:txBody>
                  <a:tcPr marL="0" marR="0" marT="0" marB="0" anchor="ctr">
                    <a:solidFill>
                      <a:schemeClr val="accent2">
                        <a:lumMod val="20000"/>
                        <a:lumOff val="80000"/>
                      </a:schemeClr>
                    </a:solidFill>
                  </a:tcPr>
                </a:tc>
                <a:extLst>
                  <a:ext uri="{0D108BD9-81ED-4DB2-BD59-A6C34878D82A}">
                    <a16:rowId xmlns:a16="http://schemas.microsoft.com/office/drawing/2014/main" xmlns="" val="3295919801"/>
                  </a:ext>
                </a:extLst>
              </a:tr>
              <a:tr h="399342">
                <a:tc>
                  <a:txBody>
                    <a:bodyPr/>
                    <a:lstStyle/>
                    <a:p>
                      <a:pPr algn="ctr"/>
                      <a:r>
                        <a:rPr lang="en-GB" sz="1200" dirty="0">
                          <a:solidFill>
                            <a:srgbClr val="000000"/>
                          </a:solidFill>
                        </a:rPr>
                        <a:t>6</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Gray County Wind Energy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2,932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11.37%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2001</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Kansas</a:t>
                      </a:r>
                    </a:p>
                  </a:txBody>
                  <a:tcPr marL="0" marR="0" marT="0" marB="0" anchor="ctr">
                    <a:solidFill>
                      <a:schemeClr val="accent2">
                        <a:lumMod val="20000"/>
                        <a:lumOff val="80000"/>
                      </a:schemeClr>
                    </a:solidFill>
                  </a:tcPr>
                </a:tc>
                <a:extLst>
                  <a:ext uri="{0D108BD9-81ED-4DB2-BD59-A6C34878D82A}">
                    <a16:rowId xmlns:a16="http://schemas.microsoft.com/office/drawing/2014/main" xmlns="" val="1514690472"/>
                  </a:ext>
                </a:extLst>
              </a:tr>
              <a:tr h="399342">
                <a:tc>
                  <a:txBody>
                    <a:bodyPr/>
                    <a:lstStyle/>
                    <a:p>
                      <a:pPr algn="ctr"/>
                      <a:r>
                        <a:rPr lang="en-GB" sz="1200" dirty="0">
                          <a:solidFill>
                            <a:srgbClr val="000000"/>
                          </a:solidFill>
                        </a:rPr>
                        <a:t>7</a:t>
                      </a:r>
                    </a:p>
                  </a:txBody>
                  <a:tcPr marL="0" marR="0" marT="0" marB="0" anchor="ctr">
                    <a:solidFill>
                      <a:schemeClr val="accent2">
                        <a:lumMod val="20000"/>
                        <a:lumOff val="80000"/>
                      </a:schemeClr>
                    </a:solidFill>
                  </a:tcPr>
                </a:tc>
                <a:tc>
                  <a:txBody>
                    <a:bodyPr/>
                    <a:lstStyle/>
                    <a:p>
                      <a:pPr algn="ctr"/>
                      <a:r>
                        <a:rPr lang="en-GB" sz="1200" dirty="0" err="1">
                          <a:solidFill>
                            <a:srgbClr val="000000"/>
                          </a:solidFill>
                        </a:rPr>
                        <a:t>Agriwind</a:t>
                      </a:r>
                      <a:r>
                        <a:rPr lang="en-GB" sz="1200" dirty="0">
                          <a:solidFill>
                            <a:srgbClr val="000000"/>
                          </a:solidFill>
                        </a:rPr>
                        <a:t> Project,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1,668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10.57%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Illinois</a:t>
                      </a:r>
                    </a:p>
                  </a:txBody>
                  <a:tcPr marL="0" marR="0" marT="0" marB="0" anchor="ctr">
                    <a:solidFill>
                      <a:schemeClr val="accent2">
                        <a:lumMod val="20000"/>
                        <a:lumOff val="80000"/>
                      </a:schemeClr>
                    </a:solidFill>
                  </a:tcPr>
                </a:tc>
                <a:extLst>
                  <a:ext uri="{0D108BD9-81ED-4DB2-BD59-A6C34878D82A}">
                    <a16:rowId xmlns:a16="http://schemas.microsoft.com/office/drawing/2014/main" xmlns="" val="3784386134"/>
                  </a:ext>
                </a:extLst>
              </a:tr>
              <a:tr h="399342">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Kotzebue Electric Assn Inc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803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15.08%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1997-2012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Alaska</a:t>
                      </a:r>
                    </a:p>
                  </a:txBody>
                  <a:tcPr marL="0" marR="0" marT="0" marB="0" anchor="ctr">
                    <a:solidFill>
                      <a:schemeClr val="accent2">
                        <a:lumMod val="20000"/>
                        <a:lumOff val="80000"/>
                      </a:schemeClr>
                    </a:solidFill>
                  </a:tcPr>
                </a:tc>
                <a:extLst>
                  <a:ext uri="{0D108BD9-81ED-4DB2-BD59-A6C34878D82A}">
                    <a16:rowId xmlns:a16="http://schemas.microsoft.com/office/drawing/2014/main" xmlns="" val="635802861"/>
                  </a:ext>
                </a:extLst>
              </a:tr>
            </a:tbl>
          </a:graphicData>
        </a:graphic>
      </p:graphicFrame>
      <p:sp>
        <p:nvSpPr>
          <p:cNvPr id="5" name="Footer Placeholder 2">
            <a:extLst>
              <a:ext uri="{FF2B5EF4-FFF2-40B4-BE49-F238E27FC236}">
                <a16:creationId xmlns:a16="http://schemas.microsoft.com/office/drawing/2014/main" xmlns="" id="{022A149A-1666-61C4-2416-8B82FA309901}"/>
              </a:ext>
            </a:extLst>
          </p:cNvPr>
          <p:cNvSpPr txBox="1">
            <a:spLocks/>
          </p:cNvSpPr>
          <p:nvPr/>
        </p:nvSpPr>
        <p:spPr>
          <a:xfrm>
            <a:off x="419100" y="6262757"/>
            <a:ext cx="3541430"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SG" sz="1200" dirty="0" smtClean="0"/>
              <a:t>Note: Shortlisted </a:t>
            </a:r>
            <a:r>
              <a:rPr lang="en-SG" sz="1200" dirty="0"/>
              <a:t>targets are ranked on average uptime</a:t>
            </a:r>
            <a:endParaRPr lang="en-SG" sz="1200" dirty="0">
              <a:solidFill>
                <a:schemeClr val="tx2"/>
              </a:solidFill>
            </a:endParaRPr>
          </a:p>
        </p:txBody>
      </p:sp>
      <p:sp>
        <p:nvSpPr>
          <p:cNvPr id="4" name="TextBox 3"/>
          <p:cNvSpPr txBox="1"/>
          <p:nvPr/>
        </p:nvSpPr>
        <p:spPr>
          <a:xfrm>
            <a:off x="8240818" y="1918556"/>
            <a:ext cx="3532082" cy="4431983"/>
          </a:xfrm>
          <a:prstGeom prst="rect">
            <a:avLst/>
          </a:prstGeom>
          <a:noFill/>
        </p:spPr>
        <p:txBody>
          <a:bodyPr wrap="square" rtlCol="0">
            <a:spAutoFit/>
          </a:bodyPr>
          <a:lstStyle/>
          <a:p>
            <a:r>
              <a:rPr lang="en-US" sz="1400" b="1" u="sng" dirty="0" smtClean="0">
                <a:solidFill>
                  <a:srgbClr val="000000"/>
                </a:solidFill>
              </a:rPr>
              <a:t>Hawkeye</a:t>
            </a:r>
          </a:p>
          <a:p>
            <a:r>
              <a:rPr lang="en-US" sz="1400" dirty="0">
                <a:solidFill>
                  <a:srgbClr val="000000"/>
                </a:solidFill>
              </a:rPr>
              <a:t>T</a:t>
            </a:r>
            <a:r>
              <a:rPr lang="en-US" sz="1400" dirty="0" smtClean="0">
                <a:solidFill>
                  <a:srgbClr val="000000"/>
                </a:solidFill>
              </a:rPr>
              <a:t>oo </a:t>
            </a:r>
            <a:r>
              <a:rPr lang="en-US" sz="1400" dirty="0">
                <a:solidFill>
                  <a:srgbClr val="000000"/>
                </a:solidFill>
              </a:rPr>
              <a:t>old and prone to retrofitting, growth might keep up for long based on general statistics of the </a:t>
            </a:r>
            <a:r>
              <a:rPr lang="en-US" sz="1400" dirty="0" smtClean="0">
                <a:solidFill>
                  <a:srgbClr val="000000"/>
                </a:solidFill>
              </a:rPr>
              <a:t>industry</a:t>
            </a:r>
          </a:p>
          <a:p>
            <a:endParaRPr lang="en-US" sz="800" dirty="0">
              <a:solidFill>
                <a:srgbClr val="000000"/>
              </a:solidFill>
            </a:endParaRPr>
          </a:p>
          <a:p>
            <a:r>
              <a:rPr lang="en-US" sz="1400" b="1" u="sng" dirty="0">
                <a:solidFill>
                  <a:srgbClr val="000000"/>
                </a:solidFill>
              </a:rPr>
              <a:t>Gray </a:t>
            </a:r>
            <a:r>
              <a:rPr lang="en-US" sz="1400" b="1" u="sng" dirty="0" smtClean="0">
                <a:solidFill>
                  <a:srgbClr val="000000"/>
                </a:solidFill>
              </a:rPr>
              <a:t>County</a:t>
            </a:r>
          </a:p>
          <a:p>
            <a:r>
              <a:rPr lang="en-US" sz="1400" dirty="0" smtClean="0">
                <a:solidFill>
                  <a:srgbClr val="000000"/>
                </a:solidFill>
              </a:rPr>
              <a:t>Too </a:t>
            </a:r>
            <a:r>
              <a:rPr lang="en-US" sz="1400" dirty="0">
                <a:solidFill>
                  <a:srgbClr val="000000"/>
                </a:solidFill>
              </a:rPr>
              <a:t>old and average uptime is slight above average </a:t>
            </a:r>
            <a:r>
              <a:rPr lang="en-US" sz="1400" dirty="0" smtClean="0">
                <a:solidFill>
                  <a:srgbClr val="000000"/>
                </a:solidFill>
              </a:rPr>
              <a:t>only</a:t>
            </a:r>
          </a:p>
          <a:p>
            <a:r>
              <a:rPr lang="en-US" sz="1400" dirty="0">
                <a:solidFill>
                  <a:srgbClr val="000000"/>
                </a:solidFill>
              </a:rPr>
              <a:t/>
            </a:r>
            <a:br>
              <a:rPr lang="en-US" sz="1400" dirty="0">
                <a:solidFill>
                  <a:srgbClr val="000000"/>
                </a:solidFill>
              </a:rPr>
            </a:br>
            <a:r>
              <a:rPr lang="en-US" sz="1400" b="1" u="sng" dirty="0" err="1" smtClean="0">
                <a:solidFill>
                  <a:srgbClr val="000000"/>
                </a:solidFill>
              </a:rPr>
              <a:t>Agriwind</a:t>
            </a:r>
            <a:endParaRPr lang="en-US" sz="1400" b="1" u="sng" dirty="0" smtClean="0">
              <a:solidFill>
                <a:srgbClr val="000000"/>
              </a:solidFill>
            </a:endParaRPr>
          </a:p>
          <a:p>
            <a:r>
              <a:rPr lang="en-US" sz="1400" dirty="0" smtClean="0">
                <a:solidFill>
                  <a:srgbClr val="000000"/>
                </a:solidFill>
              </a:rPr>
              <a:t>Too </a:t>
            </a:r>
            <a:r>
              <a:rPr lang="en-US" sz="1400" dirty="0">
                <a:solidFill>
                  <a:srgbClr val="000000"/>
                </a:solidFill>
              </a:rPr>
              <a:t>small and uptime capacity is below </a:t>
            </a:r>
            <a:r>
              <a:rPr lang="en-US" sz="1400" dirty="0" smtClean="0">
                <a:solidFill>
                  <a:srgbClr val="000000"/>
                </a:solidFill>
              </a:rPr>
              <a:t>average</a:t>
            </a:r>
          </a:p>
          <a:p>
            <a:r>
              <a:rPr lang="en-US" sz="1400" dirty="0">
                <a:solidFill>
                  <a:srgbClr val="000000"/>
                </a:solidFill>
              </a:rPr>
              <a:t/>
            </a:r>
            <a:br>
              <a:rPr lang="en-US" sz="1400" dirty="0">
                <a:solidFill>
                  <a:srgbClr val="000000"/>
                </a:solidFill>
              </a:rPr>
            </a:br>
            <a:r>
              <a:rPr lang="en-US" sz="1400" b="1" u="sng" dirty="0" smtClean="0">
                <a:solidFill>
                  <a:srgbClr val="000000"/>
                </a:solidFill>
              </a:rPr>
              <a:t>Kotzebue</a:t>
            </a:r>
          </a:p>
          <a:p>
            <a:r>
              <a:rPr lang="en-US" sz="1400" dirty="0" smtClean="0">
                <a:solidFill>
                  <a:srgbClr val="000000"/>
                </a:solidFill>
              </a:rPr>
              <a:t>Too </a:t>
            </a:r>
            <a:r>
              <a:rPr lang="en-US" sz="1400" dirty="0">
                <a:solidFill>
                  <a:srgbClr val="000000"/>
                </a:solidFill>
              </a:rPr>
              <a:t>small of 3MW, uptime might be due to small scale and its staggered turbine </a:t>
            </a:r>
            <a:r>
              <a:rPr lang="en-US" sz="1400" dirty="0" smtClean="0">
                <a:solidFill>
                  <a:srgbClr val="000000"/>
                </a:solidFill>
              </a:rPr>
              <a:t>upgrades</a:t>
            </a:r>
          </a:p>
          <a:p>
            <a:endParaRPr lang="en-US" sz="800" dirty="0">
              <a:solidFill>
                <a:srgbClr val="000000"/>
              </a:solidFill>
            </a:endParaRPr>
          </a:p>
          <a:p>
            <a:r>
              <a:rPr lang="en-US" sz="1400" dirty="0" smtClean="0">
                <a:solidFill>
                  <a:srgbClr val="000000"/>
                </a:solidFill>
              </a:rPr>
              <a:t>Our </a:t>
            </a:r>
            <a:r>
              <a:rPr lang="en-US" sz="1400" dirty="0">
                <a:solidFill>
                  <a:srgbClr val="000000"/>
                </a:solidFill>
              </a:rPr>
              <a:t>worst performing blue company might be below average on uptime but it shows the highest growth rate and only started in 2017 with room to catch </a:t>
            </a:r>
            <a:r>
              <a:rPr lang="en-US" sz="1400" dirty="0" smtClean="0">
                <a:solidFill>
                  <a:srgbClr val="000000"/>
                </a:solidFill>
              </a:rPr>
              <a:t>up</a:t>
            </a:r>
          </a:p>
        </p:txBody>
      </p:sp>
    </p:spTree>
    <p:extLst>
      <p:ext uri="{BB962C8B-B14F-4D97-AF65-F5344CB8AC3E}">
        <p14:creationId xmlns:p14="http://schemas.microsoft.com/office/powerpoint/2010/main" val="1127632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78996" y="3120768"/>
            <a:ext cx="3840478" cy="384047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Autofit/>
          </a:bodyPr>
          <a:lstStyle/>
          <a:p>
            <a:r>
              <a:rPr lang="en-SG" sz="2800" dirty="0" smtClean="0"/>
              <a:t>With a long term horizon, steps can be taken to further develop plants after the acquisition </a:t>
            </a:r>
            <a:r>
              <a:rPr lang="en-SG" sz="2800" dirty="0"/>
              <a:t>of </a:t>
            </a:r>
            <a:r>
              <a:rPr lang="en-SG" sz="2800" dirty="0" smtClean="0"/>
              <a:t>wind farm operator(s)</a:t>
            </a:r>
            <a:endParaRPr lang="en-SG" sz="2800" dirty="0"/>
          </a:p>
        </p:txBody>
      </p:sp>
      <p:sp>
        <p:nvSpPr>
          <p:cNvPr id="4" name="Content Placeholder 3"/>
          <p:cNvSpPr>
            <a:spLocks noGrp="1"/>
          </p:cNvSpPr>
          <p:nvPr>
            <p:ph idx="1"/>
          </p:nvPr>
        </p:nvSpPr>
        <p:spPr>
          <a:xfrm>
            <a:off x="419100" y="2037600"/>
            <a:ext cx="9863693"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a:t>
            </a:r>
            <a:r>
              <a:rPr lang="en-SG" dirty="0" smtClean="0"/>
              <a:t>retrofitting which increases plant lifespan by another 5 to 10 years</a:t>
            </a:r>
            <a:endParaRPr lang="en-SG" dirty="0"/>
          </a:p>
          <a:p>
            <a:pPr>
              <a:lnSpc>
                <a:spcPct val="100000"/>
              </a:lnSpc>
              <a:spcAft>
                <a:spcPts val="1000"/>
              </a:spcAft>
            </a:pPr>
            <a:r>
              <a:rPr lang="en-SG" dirty="0" smtClean="0"/>
              <a:t>Further plant </a:t>
            </a:r>
            <a:r>
              <a:rPr lang="en-SG" dirty="0"/>
              <a:t>expansion </a:t>
            </a:r>
            <a:r>
              <a:rPr lang="en-SG" dirty="0" smtClean="0"/>
              <a:t>to capitalise on good operating </a:t>
            </a:r>
            <a:r>
              <a:rPr lang="en-SG" dirty="0"/>
              <a:t>management</a:t>
            </a:r>
          </a:p>
          <a:p>
            <a:pPr>
              <a:lnSpc>
                <a:spcPct val="100000"/>
              </a:lnSpc>
              <a:spcAft>
                <a:spcPts val="1000"/>
              </a:spcAft>
            </a:pPr>
            <a:r>
              <a:rPr lang="en-SG" dirty="0"/>
              <a:t>Future establishment of hybrid </a:t>
            </a:r>
            <a:r>
              <a:rPr lang="en-SG" dirty="0" smtClean="0"/>
              <a:t>farms</a:t>
            </a:r>
            <a:endParaRPr lang="en-SG" dirty="0"/>
          </a:p>
        </p:txBody>
      </p:sp>
    </p:spTree>
    <p:extLst>
      <p:ext uri="{BB962C8B-B14F-4D97-AF65-F5344CB8AC3E}">
        <p14:creationId xmlns:p14="http://schemas.microsoft.com/office/powerpoint/2010/main" val="172433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3563561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31</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7A6AA67-D4AA-CAD4-94A6-E3247E979A80}"/>
              </a:ext>
            </a:extLst>
          </p:cNvPr>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a:extLst>
              <a:ext uri="{FF2B5EF4-FFF2-40B4-BE49-F238E27FC236}">
                <a16:creationId xmlns:a16="http://schemas.microsoft.com/office/drawing/2014/main" xmlns="" id="{738A7DA5-445B-54CB-3961-C9ECD7410817}"/>
              </a:ext>
            </a:extLst>
          </p:cNvPr>
          <p:cNvSpPr>
            <a:spLocks noGrp="1"/>
          </p:cNvSpPr>
          <p:nvPr>
            <p:ph type="title"/>
          </p:nvPr>
        </p:nvSpPr>
        <p:spPr/>
        <p:txBody>
          <a:bodyPr>
            <a:normAutofit/>
          </a:bodyPr>
          <a:lstStyle/>
          <a:p>
            <a:r>
              <a:rPr lang="en-SG" sz="2800" dirty="0" smtClean="0"/>
              <a:t>Key Takeaways</a:t>
            </a:r>
            <a:endParaRPr lang="en-SG" sz="2800" dirty="0"/>
          </a:p>
        </p:txBody>
      </p:sp>
      <p:sp>
        <p:nvSpPr>
          <p:cNvPr id="4" name="Content Placeholder 3">
            <a:extLst>
              <a:ext uri="{FF2B5EF4-FFF2-40B4-BE49-F238E27FC236}">
                <a16:creationId xmlns:a16="http://schemas.microsoft.com/office/drawing/2014/main" xmlns=""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33</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9100" y="1980587"/>
            <a:ext cx="11413605" cy="4533900"/>
            <a:chOff x="419100" y="1980587"/>
            <a:chExt cx="11413605" cy="4533900"/>
          </a:xfrm>
        </p:grpSpPr>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grpSp>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grpSp>
        <p:nvGrpSpPr>
          <p:cNvPr id="7" name="Group 6"/>
          <p:cNvGrpSpPr/>
          <p:nvPr/>
        </p:nvGrpSpPr>
        <p:grpSpPr>
          <a:xfrm>
            <a:off x="976807" y="3096000"/>
            <a:ext cx="10070688" cy="3418487"/>
            <a:chOff x="976807" y="3096000"/>
            <a:chExt cx="10070688" cy="3418487"/>
          </a:xfrm>
        </p:grpSpPr>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grpSp>
      <p:grpSp>
        <p:nvGrpSpPr>
          <p:cNvPr id="8" name="Group 7"/>
          <p:cNvGrpSpPr/>
          <p:nvPr/>
        </p:nvGrpSpPr>
        <p:grpSpPr>
          <a:xfrm>
            <a:off x="1614553" y="4371493"/>
            <a:ext cx="9161652" cy="2142994"/>
            <a:chOff x="1614553" y="4371493"/>
            <a:chExt cx="9161652" cy="2142994"/>
          </a:xfrm>
        </p:grpSpPr>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grpSp>
    </p:spTree>
    <p:extLst>
      <p:ext uri="{BB962C8B-B14F-4D97-AF65-F5344CB8AC3E}">
        <p14:creationId xmlns:p14="http://schemas.microsoft.com/office/powerpoint/2010/main" val="10687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1446840417"/>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xmlns="" val="20000"/>
                    </a:ext>
                  </a:extLst>
                </a:gridCol>
                <a:gridCol w="1302529">
                  <a:extLst>
                    <a:ext uri="{9D8B030D-6E8A-4147-A177-3AD203B41FA5}">
                      <a16:colId xmlns:a16="http://schemas.microsoft.com/office/drawing/2014/main" xmlns=""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a16="http://schemas.microsoft.com/office/drawing/2014/main" xmlns="" val="10000"/>
                  </a:ext>
                </a:extLst>
              </a:tr>
              <a:tr h="274745">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47.6</a:t>
                      </a:r>
                    </a:p>
                  </a:txBody>
                  <a:tcPr marL="0" marR="0" marT="0" marB="0" anchor="ctr"/>
                </a:tc>
                <a:extLst>
                  <a:ext uri="{0D108BD9-81ED-4DB2-BD59-A6C34878D82A}">
                    <a16:rowId xmlns:a16="http://schemas.microsoft.com/office/drawing/2014/main" xmlns="" val="10001"/>
                  </a:ext>
                </a:extLst>
              </a:tr>
              <a:tr h="274745">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13.4</a:t>
                      </a:r>
                    </a:p>
                  </a:txBody>
                  <a:tcPr marL="0" marR="0" marT="0" marB="0" anchor="ctr"/>
                </a:tc>
                <a:extLst>
                  <a:ext uri="{0D108BD9-81ED-4DB2-BD59-A6C34878D82A}">
                    <a16:rowId xmlns:a16="http://schemas.microsoft.com/office/drawing/2014/main" xmlns="" val="10002"/>
                  </a:ext>
                </a:extLst>
              </a:tr>
              <a:tr h="274745">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3.8</a:t>
                      </a:r>
                    </a:p>
                  </a:txBody>
                  <a:tcPr marL="0" marR="0" marT="0" marB="0" anchor="ctr"/>
                </a:tc>
                <a:extLst>
                  <a:ext uri="{0D108BD9-81ED-4DB2-BD59-A6C34878D82A}">
                    <a16:rowId xmlns:a16="http://schemas.microsoft.com/office/drawing/2014/main" xmlns="" val="10003"/>
                  </a:ext>
                </a:extLst>
              </a:tr>
              <a:tr h="274745">
                <a:tc>
                  <a:txBody>
                    <a:bodyPr/>
                    <a:lstStyle/>
                    <a:p>
                      <a:pPr algn="ctr"/>
                      <a:r>
                        <a:rPr lang="en-SG" sz="1600" dirty="0">
                          <a:solidFill>
                            <a:srgbClr val="000000"/>
                          </a:solidFill>
                        </a:rPr>
                        <a:t>Vietnam</a:t>
                      </a:r>
                    </a:p>
                  </a:txBody>
                  <a:tcPr marL="0" marR="0" marT="0" marB="0" anchor="ctr"/>
                </a:tc>
                <a:tc>
                  <a:txBody>
                    <a:bodyPr/>
                    <a:lstStyle/>
                    <a:p>
                      <a:pPr algn="ctr"/>
                      <a:r>
                        <a:rPr lang="en-SG" sz="1600" dirty="0">
                          <a:solidFill>
                            <a:srgbClr val="000000"/>
                          </a:solidFill>
                        </a:rPr>
                        <a:t>3.5</a:t>
                      </a:r>
                    </a:p>
                  </a:txBody>
                  <a:tcPr marL="0" marR="0" marT="0" marB="0" anchor="ctr"/>
                </a:tc>
                <a:extLst>
                  <a:ext uri="{0D108BD9-81ED-4DB2-BD59-A6C34878D82A}">
                    <a16:rowId xmlns:a16="http://schemas.microsoft.com/office/drawing/2014/main" xmlns="" val="10004"/>
                  </a:ext>
                </a:extLst>
              </a:tr>
              <a:tr h="274745">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a:t>
                      </a:r>
                    </a:p>
                  </a:txBody>
                  <a:tcPr marL="0" marR="0" marT="0" marB="0" anchor="ctr"/>
                </a:tc>
                <a:extLst>
                  <a:ext uri="{0D108BD9-81ED-4DB2-BD59-A6C34878D82A}">
                    <a16:rowId xmlns:a16="http://schemas.microsoft.com/office/drawing/2014/main" xmlns="" val="10005"/>
                  </a:ext>
                </a:extLst>
              </a:tr>
              <a:tr h="274745">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2.1</a:t>
                      </a:r>
                    </a:p>
                  </a:txBody>
                  <a:tcPr marL="0" marR="0" marT="0" marB="0" anchor="ctr"/>
                </a:tc>
                <a:extLst>
                  <a:ext uri="{0D108BD9-81ED-4DB2-BD59-A6C34878D82A}">
                    <a16:rowId xmlns:a16="http://schemas.microsoft.com/office/drawing/2014/main" xmlns="" val="10006"/>
                  </a:ext>
                </a:extLst>
              </a:tr>
              <a:tr h="274745">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1.9</a:t>
                      </a:r>
                    </a:p>
                  </a:txBody>
                  <a:tcPr marL="0" marR="0" marT="0" marB="0" anchor="ctr"/>
                </a:tc>
                <a:extLst>
                  <a:ext uri="{0D108BD9-81ED-4DB2-BD59-A6C34878D82A}">
                    <a16:rowId xmlns:a16="http://schemas.microsoft.com/office/drawing/2014/main" xmlns="" val="10007"/>
                  </a:ext>
                </a:extLst>
              </a:tr>
              <a:tr h="274745">
                <a:tc>
                  <a:txBody>
                    <a:bodyPr/>
                    <a:lstStyle/>
                    <a:p>
                      <a:pPr algn="ctr"/>
                      <a:r>
                        <a:rPr lang="en-SG" sz="1600" dirty="0">
                          <a:solidFill>
                            <a:srgbClr val="000000"/>
                          </a:solidFill>
                        </a:rPr>
                        <a:t>Australia</a:t>
                      </a:r>
                    </a:p>
                  </a:txBody>
                  <a:tcPr marL="0" marR="0" marT="0" marB="0" anchor="ctr"/>
                </a:tc>
                <a:tc>
                  <a:txBody>
                    <a:bodyPr/>
                    <a:lstStyle/>
                    <a:p>
                      <a:pPr algn="ctr"/>
                      <a:r>
                        <a:rPr lang="en-SG" sz="1600" dirty="0">
                          <a:solidFill>
                            <a:srgbClr val="000000"/>
                          </a:solidFill>
                        </a:rPr>
                        <a:t>1.7</a:t>
                      </a:r>
                    </a:p>
                  </a:txBody>
                  <a:tcPr marL="0" marR="0" marT="0" marB="0" anchor="ctr"/>
                </a:tc>
                <a:extLst>
                  <a:ext uri="{0D108BD9-81ED-4DB2-BD59-A6C34878D82A}">
                    <a16:rowId xmlns:a16="http://schemas.microsoft.com/office/drawing/2014/main" xmlns="" val="10008"/>
                  </a:ext>
                </a:extLst>
              </a:tr>
              <a:tr h="274745">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1.5</a:t>
                      </a:r>
                    </a:p>
                  </a:txBody>
                  <a:tcPr marL="0" marR="0" marT="0" marB="0" anchor="ctr"/>
                </a:tc>
                <a:extLst>
                  <a:ext uri="{0D108BD9-81ED-4DB2-BD59-A6C34878D82A}">
                    <a16:rowId xmlns:a16="http://schemas.microsoft.com/office/drawing/2014/main" xmlns="" val="10009"/>
                  </a:ext>
                </a:extLst>
              </a:tr>
              <a:tr h="274745">
                <a:tc>
                  <a:txBody>
                    <a:bodyPr/>
                    <a:lstStyle/>
                    <a:p>
                      <a:pPr algn="ctr"/>
                      <a:r>
                        <a:rPr lang="en-SG" sz="1600" dirty="0">
                          <a:solidFill>
                            <a:srgbClr val="000000"/>
                          </a:solidFill>
                        </a:rPr>
                        <a:t>Turkey</a:t>
                      </a:r>
                    </a:p>
                  </a:txBody>
                  <a:tcPr marL="0" marR="0" marT="0" marB="0" anchor="ctr"/>
                </a:tc>
                <a:tc>
                  <a:txBody>
                    <a:bodyPr/>
                    <a:lstStyle/>
                    <a:p>
                      <a:pPr algn="ctr"/>
                      <a:r>
                        <a:rPr lang="en-SG" sz="1600" dirty="0">
                          <a:solidFill>
                            <a:srgbClr val="000000"/>
                          </a:solidFill>
                        </a:rPr>
                        <a:t>1.4</a:t>
                      </a:r>
                    </a:p>
                  </a:txBody>
                  <a:tcPr marL="0" marR="0" marT="0" marB="0" anchor="ctr"/>
                </a:tc>
                <a:extLst>
                  <a:ext uri="{0D108BD9-81ED-4DB2-BD59-A6C34878D82A}">
                    <a16:rowId xmlns:a16="http://schemas.microsoft.com/office/drawing/2014/main" xmlns=""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745">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45804108"/>
              </p:ext>
            </p:extLst>
          </p:nvPr>
        </p:nvGraphicFramePr>
        <p:xfrm>
          <a:off x="4228290" y="2076916"/>
          <a:ext cx="3315509" cy="384143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xmlns="" val="20000"/>
                    </a:ext>
                  </a:extLst>
                </a:gridCol>
                <a:gridCol w="1402061">
                  <a:extLst>
                    <a:ext uri="{9D8B030D-6E8A-4147-A177-3AD203B41FA5}">
                      <a16:colId xmlns:a16="http://schemas.microsoft.com/office/drawing/2014/main" xmlns="" val="20001"/>
                    </a:ext>
                  </a:extLst>
                </a:gridCol>
              </a:tblGrid>
              <a:tr h="529810">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a16="http://schemas.microsoft.com/office/drawing/2014/main" xmlns="" val="10000"/>
                  </a:ext>
                </a:extLst>
              </a:tr>
              <a:tr h="275969">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338.3</a:t>
                      </a:r>
                    </a:p>
                  </a:txBody>
                  <a:tcPr marL="0" marR="0" marT="0" marB="0" anchor="ctr"/>
                </a:tc>
                <a:extLst>
                  <a:ext uri="{0D108BD9-81ED-4DB2-BD59-A6C34878D82A}">
                    <a16:rowId xmlns:a16="http://schemas.microsoft.com/office/drawing/2014/main" xmlns="" val="10001"/>
                  </a:ext>
                </a:extLst>
              </a:tr>
              <a:tr h="275969">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135.9</a:t>
                      </a:r>
                    </a:p>
                  </a:txBody>
                  <a:tcPr marL="0" marR="0" marT="0" marB="0" anchor="ctr"/>
                </a:tc>
                <a:extLst>
                  <a:ext uri="{0D108BD9-81ED-4DB2-BD59-A6C34878D82A}">
                    <a16:rowId xmlns:a16="http://schemas.microsoft.com/office/drawing/2014/main" xmlns="" val="10002"/>
                  </a:ext>
                </a:extLst>
              </a:tr>
              <a:tr h="275969">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64.5</a:t>
                      </a:r>
                    </a:p>
                  </a:txBody>
                  <a:tcPr marL="0" marR="0" marT="0" marB="0" anchor="ctr"/>
                </a:tc>
                <a:extLst>
                  <a:ext uri="{0D108BD9-81ED-4DB2-BD59-A6C34878D82A}">
                    <a16:rowId xmlns:a16="http://schemas.microsoft.com/office/drawing/2014/main" xmlns="" val="10003"/>
                  </a:ext>
                </a:extLst>
              </a:tr>
              <a:tr h="275969">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40.1</a:t>
                      </a:r>
                    </a:p>
                  </a:txBody>
                  <a:tcPr marL="0" marR="0" marT="0" marB="0" anchor="ctr"/>
                </a:tc>
                <a:extLst>
                  <a:ext uri="{0D108BD9-81ED-4DB2-BD59-A6C34878D82A}">
                    <a16:rowId xmlns:a16="http://schemas.microsoft.com/office/drawing/2014/main" xmlns="" val="10004"/>
                  </a:ext>
                </a:extLst>
              </a:tr>
              <a:tr h="275969">
                <a:tc>
                  <a:txBody>
                    <a:bodyPr/>
                    <a:lstStyle/>
                    <a:p>
                      <a:pPr algn="ctr"/>
                      <a:r>
                        <a:rPr lang="en-SG" sz="1600" dirty="0">
                          <a:solidFill>
                            <a:srgbClr val="000000"/>
                          </a:solidFill>
                        </a:rPr>
                        <a:t>Spain</a:t>
                      </a:r>
                    </a:p>
                  </a:txBody>
                  <a:tcPr marL="0" marR="0" marT="0" marB="0" anchor="ctr"/>
                </a:tc>
                <a:tc>
                  <a:txBody>
                    <a:bodyPr/>
                    <a:lstStyle/>
                    <a:p>
                      <a:pPr algn="ctr"/>
                      <a:r>
                        <a:rPr lang="en-SG" sz="1600" dirty="0">
                          <a:solidFill>
                            <a:srgbClr val="000000"/>
                          </a:solidFill>
                        </a:rPr>
                        <a:t>28.3</a:t>
                      </a:r>
                    </a:p>
                  </a:txBody>
                  <a:tcPr marL="0" marR="0" marT="0" marB="0" anchor="ctr"/>
                </a:tc>
                <a:extLst>
                  <a:ext uri="{0D108BD9-81ED-4DB2-BD59-A6C34878D82A}">
                    <a16:rowId xmlns:a16="http://schemas.microsoft.com/office/drawing/2014/main" xmlns="" val="10005"/>
                  </a:ext>
                </a:extLst>
              </a:tr>
              <a:tr h="275969">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26.6</a:t>
                      </a:r>
                    </a:p>
                  </a:txBody>
                  <a:tcPr marL="0" marR="0" marT="0" marB="0" anchor="ctr"/>
                </a:tc>
                <a:extLst>
                  <a:ext uri="{0D108BD9-81ED-4DB2-BD59-A6C34878D82A}">
                    <a16:rowId xmlns:a16="http://schemas.microsoft.com/office/drawing/2014/main" xmlns="" val="10006"/>
                  </a:ext>
                </a:extLst>
              </a:tr>
              <a:tr h="275969">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21.6</a:t>
                      </a:r>
                    </a:p>
                  </a:txBody>
                  <a:tcPr marL="0" marR="0" marT="0" marB="0" anchor="ctr"/>
                </a:tc>
                <a:extLst>
                  <a:ext uri="{0D108BD9-81ED-4DB2-BD59-A6C34878D82A}">
                    <a16:rowId xmlns:a16="http://schemas.microsoft.com/office/drawing/2014/main" xmlns="" val="10007"/>
                  </a:ext>
                </a:extLst>
              </a:tr>
              <a:tr h="275969">
                <a:tc>
                  <a:txBody>
                    <a:bodyPr/>
                    <a:lstStyle/>
                    <a:p>
                      <a:pPr algn="ctr"/>
                      <a:r>
                        <a:rPr lang="en-SG" sz="1600" dirty="0">
                          <a:solidFill>
                            <a:srgbClr val="000000"/>
                          </a:solidFill>
                        </a:rPr>
                        <a:t>France</a:t>
                      </a:r>
                    </a:p>
                  </a:txBody>
                  <a:tcPr marL="0" marR="0" marT="0" marB="0" anchor="ctr"/>
                </a:tc>
                <a:tc>
                  <a:txBody>
                    <a:bodyPr/>
                    <a:lstStyle/>
                    <a:p>
                      <a:pPr algn="ctr"/>
                      <a:r>
                        <a:rPr lang="en-SG" sz="1600" dirty="0">
                          <a:solidFill>
                            <a:srgbClr val="000000"/>
                          </a:solidFill>
                        </a:rPr>
                        <a:t>19.1</a:t>
                      </a:r>
                    </a:p>
                  </a:txBody>
                  <a:tcPr marL="0" marR="0" marT="0" marB="0" anchor="ctr"/>
                </a:tc>
                <a:extLst>
                  <a:ext uri="{0D108BD9-81ED-4DB2-BD59-A6C34878D82A}">
                    <a16:rowId xmlns:a16="http://schemas.microsoft.com/office/drawing/2014/main" xmlns="" val="10008"/>
                  </a:ext>
                </a:extLst>
              </a:tr>
              <a:tr h="275969">
                <a:tc>
                  <a:txBody>
                    <a:bodyPr/>
                    <a:lstStyle/>
                    <a:p>
                      <a:pPr algn="ctr"/>
                      <a:r>
                        <a:rPr lang="en-SG" sz="1600" dirty="0">
                          <a:solidFill>
                            <a:srgbClr val="000000"/>
                          </a:solidFill>
                        </a:rPr>
                        <a:t>Canada</a:t>
                      </a:r>
                    </a:p>
                  </a:txBody>
                  <a:tcPr marL="0" marR="0" marT="0" marB="0" anchor="ctr"/>
                </a:tc>
                <a:tc>
                  <a:txBody>
                    <a:bodyPr/>
                    <a:lstStyle/>
                    <a:p>
                      <a:pPr algn="ctr"/>
                      <a:r>
                        <a:rPr lang="en-SG" sz="1600" dirty="0">
                          <a:solidFill>
                            <a:srgbClr val="000000"/>
                          </a:solidFill>
                        </a:rPr>
                        <a:t>14.3</a:t>
                      </a:r>
                    </a:p>
                  </a:txBody>
                  <a:tcPr marL="0" marR="0" marT="0" marB="0" anchor="ctr"/>
                </a:tc>
                <a:extLst>
                  <a:ext uri="{0D108BD9-81ED-4DB2-BD59-A6C34878D82A}">
                    <a16:rowId xmlns:a16="http://schemas.microsoft.com/office/drawing/2014/main" xmlns="" val="10009"/>
                  </a:ext>
                </a:extLst>
              </a:tr>
              <a:tr h="275969">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12.1</a:t>
                      </a:r>
                    </a:p>
                  </a:txBody>
                  <a:tcPr marL="0" marR="0" marT="0" marB="0" anchor="ctr"/>
                </a:tc>
                <a:extLst>
                  <a:ext uri="{0D108BD9-81ED-4DB2-BD59-A6C34878D82A}">
                    <a16:rowId xmlns:a16="http://schemas.microsoft.com/office/drawing/2014/main" xmlns="" val="10010"/>
                  </a:ext>
                </a:extLst>
              </a:tr>
              <a:tr h="275969">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5969">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
        <p:nvSpPr>
          <p:cNvPr id="4" name="Rectangle 3"/>
          <p:cNvSpPr/>
          <p:nvPr/>
        </p:nvSpPr>
        <p:spPr>
          <a:xfrm>
            <a:off x="712447" y="2889055"/>
            <a:ext cx="312466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p:cNvSpPr/>
          <p:nvPr/>
        </p:nvSpPr>
        <p:spPr>
          <a:xfrm>
            <a:off x="4247566" y="2889054"/>
            <a:ext cx="326958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71af3243-3dd4-4a8d-8c0d-dd76da1f02a5"/>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2526</Words>
  <Application>Microsoft Office PowerPoint</Application>
  <PresentationFormat>Widescreen</PresentationFormat>
  <Paragraphs>402</Paragraphs>
  <Slides>33</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Globally, U.S. ranked 2nd in annual and cumulative total wind power capacity additions in 2021. </vt:lpstr>
      <vt:lpstr>Wind power makes up 30% of total capacity additions in U.S. over the last decade, second only to solar power in 2021.</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States with the highest wind speed also have the highest uptime*</vt:lpstr>
      <vt:lpstr>Older wind farms are more efficient but have lower net generation and uptime growth rate.</vt:lpstr>
      <vt:lpstr>Using unsupervised learning on various metrics, 2 distinct clusters of plants were selected.</vt:lpstr>
      <vt:lpstr>Operators show a clear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The following criteria are used to evaluate potential operators for acquisition.</vt:lpstr>
      <vt:lpstr>Partner companies are selected based on higher uptime rate and lower fuel consumption rate.</vt:lpstr>
      <vt:lpstr>Top operators for acquisition include FPL Energy Weatherford, Trinity Hills Wind Farm, Pantex and Apple Blossom Wind.</vt:lpstr>
      <vt:lpstr>With a long term horizon, steps can be taken to further develop plants after the acquisition of wind farm operator(s)</vt:lpstr>
      <vt:lpstr>Project Reflection</vt:lpstr>
      <vt:lpstr>Future Work</vt:lpstr>
      <vt:lpstr>Key Takeaways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2023-03-23T06:19:24Z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